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97" r:id="rId3"/>
    <p:sldId id="300" r:id="rId4"/>
    <p:sldId id="301" r:id="rId5"/>
    <p:sldId id="299" r:id="rId6"/>
    <p:sldId id="303" r:id="rId7"/>
    <p:sldId id="304" r:id="rId8"/>
    <p:sldId id="305" r:id="rId9"/>
    <p:sldId id="306" r:id="rId10"/>
    <p:sldId id="307" r:id="rId11"/>
    <p:sldId id="308" r:id="rId12"/>
    <p:sldId id="310" r:id="rId13"/>
    <p:sldId id="317" r:id="rId14"/>
    <p:sldId id="309" r:id="rId15"/>
    <p:sldId id="311" r:id="rId16"/>
    <p:sldId id="312" r:id="rId17"/>
    <p:sldId id="313" r:id="rId18"/>
    <p:sldId id="314" r:id="rId19"/>
    <p:sldId id="31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44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jpe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4F323-F06F-6A4E-B051-C90AA7F61150}" type="datetimeFigureOut">
              <a:rPr lang="en-US" smtClean="0"/>
              <a:t>5/31/15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0F4C5-4A2F-B443-A957-BF2BFE1E1D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0F4C5-4A2F-B443-A957-BF2BFE1E1D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44D35-DCDE-EA47-A0C0-AD84D8007DAF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B7932-FDFF-CE4B-A958-0156CC812F2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7C826-11C2-5549-B802-569B76190CA5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C105E-EB60-7F46-86CA-C261CE5032B1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B44E-34AC-9A41-8EC5-0F54509975AA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2C645-B1B0-854F-9F19-5D6BD84110F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80E63-77F7-6A4F-916E-8CBBCFBB079E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B0E-8AA5-2941-B037-08A4D166FD93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25623" y="6459784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7FCFA-731E-6D43-967A-2CDB0C4BEA9A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5623" y="6460404"/>
            <a:ext cx="1312025" cy="365125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9B03C93-26BC-1641-A25D-2D593F8F84A2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2EAE9-8399-8E43-9ABA-FE224D371599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C22C001-6038-8847-988D-BBB0F3BB7EA0}" type="datetime1">
              <a:rPr lang="en-GB" smtClean="0"/>
              <a:t>31/05/2015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s://github.com/ahmadassaf/opendata-checker/blob/master/util/licenseMappings.json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ahmadassaf.com/" TargetMode="External"/><Relationship Id="rId4" Type="http://schemas.openxmlformats.org/officeDocument/2006/relationships/image" Target="../media/image19.tiff"/><Relationship Id="rId5" Type="http://schemas.openxmlformats.org/officeDocument/2006/relationships/image" Target="../media/image20.tiff"/><Relationship Id="rId6" Type="http://schemas.openxmlformats.org/officeDocument/2006/relationships/image" Target="../media/image9.tiff"/><Relationship Id="rId7" Type="http://schemas.openxmlformats.org/officeDocument/2006/relationships/image" Target="../media/image21.jpeg"/><Relationship Id="rId8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inkeddata.informatik.hu-berlin.de/LDSrcAss/datenquelle.php" TargetMode="External"/><Relationship Id="rId4" Type="http://schemas.openxmlformats.org/officeDocument/2006/relationships/hyperlink" Target="https://certificates.theodi.org/" TargetMode="External"/><Relationship Id="rId5" Type="http://schemas.openxmlformats.org/officeDocument/2006/relationships/hyperlink" Target="http://labs.data.gov/dashboard/" TargetMode="External"/><Relationship Id="rId6" Type="http://schemas.openxmlformats.org/officeDocument/2006/relationships/hyperlink" Target="http://validator.lod-cloud.net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tif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Roomba</a:t>
            </a:r>
            <a:r>
              <a:rPr lang="en-US" dirty="0"/>
              <a:t/>
            </a:r>
            <a:br>
              <a:rPr lang="en-US" dirty="0"/>
            </a:br>
            <a:r>
              <a:rPr lang="en-US" sz="5400" dirty="0"/>
              <a:t>An Extensible Framework to Validate and Build Dataset Profiles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cap="none" dirty="0" smtClean="0"/>
              <a:t>Ahmad Assaf</a:t>
            </a:r>
            <a:r>
              <a:rPr lang="en-US" cap="none" dirty="0" smtClean="0"/>
              <a:t>, </a:t>
            </a:r>
            <a:r>
              <a:rPr lang="en-US" cap="none" dirty="0" err="1" smtClean="0"/>
              <a:t>Raphaël</a:t>
            </a:r>
            <a:r>
              <a:rPr lang="en-US" cap="none" dirty="0" smtClean="0"/>
              <a:t> </a:t>
            </a:r>
            <a:r>
              <a:rPr lang="en-US" cap="none" dirty="0" err="1" smtClean="0"/>
              <a:t>Troncy</a:t>
            </a:r>
            <a:r>
              <a:rPr lang="en-US" cap="none" dirty="0" smtClean="0"/>
              <a:t> And </a:t>
            </a:r>
            <a:r>
              <a:rPr lang="en-US" cap="none" dirty="0" err="1" smtClean="0"/>
              <a:t>Aline</a:t>
            </a:r>
            <a:r>
              <a:rPr lang="en-US" cap="none" dirty="0" smtClean="0"/>
              <a:t> </a:t>
            </a:r>
            <a:r>
              <a:rPr lang="en-US" cap="none" dirty="0" err="1" smtClean="0"/>
              <a:t>Senart</a:t>
            </a:r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462" y="264510"/>
            <a:ext cx="3829538" cy="1800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2143" y="5501282"/>
            <a:ext cx="1028665" cy="6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v) Metadata Validation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077686"/>
            <a:ext cx="663043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validation process identifies missing or incorrect information and tries to automatically correct them when possible.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validation is measured against the standard dataset model of the underlying data portal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There exist special validation steps for some fields e.g.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emails,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urls</a:t>
            </a: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use the HTTP request header information to fix various fields automatically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264" y="1077686"/>
            <a:ext cx="3190519" cy="36454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045" y="5164754"/>
            <a:ext cx="1074955" cy="1074955"/>
          </a:xfrm>
          <a:prstGeom prst="rect">
            <a:avLst/>
          </a:prstGeom>
        </p:spPr>
      </p:pic>
      <p:sp>
        <p:nvSpPr>
          <p:cNvPr id="15" name="Down Arrow Callout 14"/>
          <p:cNvSpPr/>
          <p:nvPr/>
        </p:nvSpPr>
        <p:spPr>
          <a:xfrm>
            <a:off x="8614610" y="4793507"/>
            <a:ext cx="2348564" cy="272153"/>
          </a:xfrm>
          <a:prstGeom prst="downArrowCallou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32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Metadata </a:t>
              </a:r>
              <a:r>
                <a:rPr lang="en-US" sz="3200" dirty="0" smtClean="0"/>
                <a:t>Validation – License Information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5556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From our experiments, license information were particularly noisy and not standardized e.g. </a:t>
            </a:r>
            <a:r>
              <a:rPr lang="en-US" sz="2400" dirty="0" err="1" smtClean="0"/>
              <a:t>CCZero</a:t>
            </a:r>
            <a:r>
              <a:rPr lang="en-US" sz="2400" dirty="0" smtClean="0"/>
              <a:t>, CC0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manually created a license mappings</a:t>
            </a:r>
            <a:r>
              <a:rPr lang="en-US" sz="1600" dirty="0" smtClean="0"/>
              <a:t>✝</a:t>
            </a:r>
            <a:r>
              <a:rPr lang="en-US" sz="2400" dirty="0" smtClean="0"/>
              <a:t> file standardizing the license ID, title and </a:t>
            </a:r>
            <a:r>
              <a:rPr lang="en-US" sz="2400" dirty="0" err="1" smtClean="0"/>
              <a:t>url</a:t>
            </a:r>
            <a:r>
              <a:rPr lang="en-US" sz="2400" dirty="0" smtClean="0"/>
              <a:t> from the Open Licenses knowledge base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pic>
        <p:nvPicPr>
          <p:cNvPr id="9" name="Picture 8" descr="Screen Shot 2015-05-27 at 14.01.0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834"/>
          <a:stretch/>
        </p:blipFill>
        <p:spPr>
          <a:xfrm>
            <a:off x="1397280" y="3531612"/>
            <a:ext cx="9157954" cy="190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507705" y="6019381"/>
            <a:ext cx="49233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✝       </a:t>
            </a:r>
            <a:r>
              <a:rPr lang="en-US" sz="900" dirty="0">
                <a:hlinkClick r:id="rId4"/>
              </a:rPr>
              <a:t>https://</a:t>
            </a:r>
            <a:r>
              <a:rPr lang="en-US" sz="900" dirty="0" smtClean="0">
                <a:hlinkClick r:id="rId4"/>
              </a:rPr>
              <a:t>github.com/ahmadassaf/opendata-checker/blob/master/util/licenseMappings.json</a:t>
            </a:r>
            <a:r>
              <a:rPr lang="en-US" sz="900" dirty="0"/>
              <a:t> </a:t>
            </a:r>
            <a:endParaRPr lang="en-US" sz="9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52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Manual Reporting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8" y="916367"/>
            <a:ext cx="7583331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Data portal administrators need an overall knowledge of the datasets and their properties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Roomba allows generation of numerous reports driven by manually entered formatted queries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Meta-field </a:t>
            </a:r>
            <a:r>
              <a:rPr lang="en-US" sz="2400" dirty="0" err="1" smtClean="0"/>
              <a:t>aggrgation</a:t>
            </a:r>
            <a:r>
              <a:rPr lang="en-US" sz="2400" dirty="0" smtClean="0"/>
              <a:t> values e.g.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resources&gt;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resource_type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err="1" smtClean="0"/>
              <a:t>Key:object</a:t>
            </a:r>
            <a:r>
              <a:rPr lang="en-US" sz="2400" dirty="0" smtClean="0"/>
              <a:t> meta-field values: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resources&gt;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resource_type:resources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&gt;name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Empty field values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324" y="916366"/>
            <a:ext cx="4637977" cy="529935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79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906830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vi) Profile and Report Generation</a:t>
            </a:r>
          </a:p>
          <a:p>
            <a:pPr algn="ctr"/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7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61257" y="846031"/>
            <a:ext cx="115556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828421" y="0"/>
            <a:ext cx="136357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2654" cy="686696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30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Experiments &amp; Evaluation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21842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ran Roomba on two CKAN-based data portals (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datahub.io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data.amsterdamopendata.nl</a:t>
            </a:r>
            <a:r>
              <a:rPr lang="en-US" sz="2400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LOD cloud currently contains 1014 datasets harvested via </a:t>
            </a:r>
            <a:r>
              <a:rPr lang="en-US" sz="2400" dirty="0" err="1" smtClean="0"/>
              <a:t>LDSpider</a:t>
            </a:r>
            <a:r>
              <a:rPr lang="en-US" sz="2400" dirty="0" smtClean="0"/>
              <a:t> Crawler, however the </a:t>
            </a:r>
            <a:r>
              <a:rPr lang="en-US" sz="2400" dirty="0" err="1" smtClean="0"/>
              <a:t>datahub</a:t>
            </a:r>
            <a:r>
              <a:rPr lang="en-US" sz="2400" dirty="0" smtClean="0"/>
              <a:t> contains only 259 datasets tagged with “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lodcloud</a:t>
            </a:r>
            <a:r>
              <a:rPr lang="en-US" sz="2400" dirty="0" smtClean="0"/>
              <a:t>” and returned by the CKAN API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focus on measuring two main aspects: Profiling </a:t>
            </a:r>
            <a:r>
              <a:rPr lang="en-US" sz="2400" b="1" dirty="0" smtClean="0"/>
              <a:t>correctness</a:t>
            </a:r>
            <a:r>
              <a:rPr lang="en-US" sz="2400" dirty="0" smtClean="0"/>
              <a:t> and </a:t>
            </a:r>
            <a:r>
              <a:rPr lang="en-US" sz="2400" b="1" dirty="0" smtClean="0"/>
              <a:t>completeness</a:t>
            </a:r>
          </a:p>
          <a:p>
            <a:pPr>
              <a:lnSpc>
                <a:spcPct val="150000"/>
              </a:lnSpc>
            </a:pPr>
            <a:endParaRPr lang="en-US" sz="2400" dirty="0" smtClean="0"/>
          </a:p>
        </p:txBody>
      </p:sp>
      <p:pic>
        <p:nvPicPr>
          <p:cNvPr id="7" name="Picture 6" descr="Screen Shot 2015-05-27 at 14.13.4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16" y="4057449"/>
            <a:ext cx="11508424" cy="1266371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1077218"/>
            <a:chOff x="261257" y="261256"/>
            <a:chExt cx="11555601" cy="1077218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107721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Experiments &amp; </a:t>
              </a:r>
              <a:r>
                <a:rPr lang="en-US" sz="3200" dirty="0" smtClean="0"/>
                <a:t>Evaluation – Profiling Correctness</a:t>
              </a:r>
              <a:endParaRPr lang="en-US" sz="3200" dirty="0"/>
            </a:p>
            <a:p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 descr="Screen Shot 2015-05-27 at 14.16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964" y="1028700"/>
            <a:ext cx="8221436" cy="2171700"/>
          </a:xfrm>
          <a:prstGeom prst="rect">
            <a:avLst/>
          </a:prstGeom>
        </p:spPr>
      </p:pic>
      <p:pic>
        <p:nvPicPr>
          <p:cNvPr id="9" name="Picture 8" descr="Screen Shot 2015-05-27 at 14.16.3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277" y="3818572"/>
            <a:ext cx="8302810" cy="1567543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8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Experiments &amp; </a:t>
              </a:r>
              <a:r>
                <a:rPr lang="en-US" sz="3200" dirty="0" smtClean="0"/>
                <a:t>Evaluation – Profiling Completeness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9307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To analyze the completeness, we manually constructed a synthetic set of profiles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profiles cover the range of uncommon problems that occur in a certain dataset: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Incorrect resources </a:t>
            </a:r>
            <a:r>
              <a:rPr lang="en-US" sz="2400" dirty="0" err="1" smtClean="0"/>
              <a:t>mimtype</a:t>
            </a:r>
            <a:r>
              <a:rPr lang="en-US" sz="2400" dirty="0" smtClean="0"/>
              <a:t> or size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Invalid number of tags or resources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Correct normalization of license information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Syntactically invalid emails and </a:t>
            </a:r>
            <a:r>
              <a:rPr lang="en-US" sz="2400" dirty="0" err="1" smtClean="0"/>
              <a:t>urls</a:t>
            </a:r>
            <a:endParaRPr lang="en-US" sz="2400" dirty="0" smtClean="0"/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149961" y="5950131"/>
            <a:ext cx="60420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https://</a:t>
            </a:r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github.com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ahmadassaf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opendata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-checker/tree/master/test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Conclusion &amp; Future Work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916367"/>
            <a:ext cx="119307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Issues surrounding </a:t>
            </a:r>
            <a:r>
              <a:rPr lang="en-US" sz="2400" smtClean="0"/>
              <a:t>metadata quality </a:t>
            </a:r>
            <a:r>
              <a:rPr lang="en-US" sz="2400" dirty="0" smtClean="0"/>
              <a:t>affect directly dataset search in data portals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Roomba enables automatic validation, correction and creation of dataset profiles especially when combined with statistical and topical profilers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plan to introduce workflows to enable the correction of the rest of the metadata through intuitive, manually-driven interfaces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also plan to support other data management systems like DKAN and </a:t>
            </a:r>
            <a:r>
              <a:rPr lang="en-US" sz="2400" dirty="0" err="1" smtClean="0"/>
              <a:t>Socrata</a:t>
            </a:r>
            <a:endParaRPr lang="en-US" sz="2400" dirty="0" smtClean="0"/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Various other enhancements e.g. scheduled reporting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43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4" name="Rectangle 3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0" y="6464270"/>
              <a:ext cx="49112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HDL</a:t>
              </a:r>
              <a:r>
                <a:rPr lang="en-US" sz="1400" dirty="0">
                  <a:solidFill>
                    <a:schemeClr val="bg1"/>
                  </a:solidFill>
                </a:rPr>
                <a:t> Towards a Harmonized Dataset Model for Open Data Portals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482290" y="154004"/>
            <a:ext cx="91054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 seek, and ye shall </a:t>
            </a:r>
            <a:r>
              <a:rPr lang="en-US" sz="3600" dirty="0" smtClean="0">
                <a:latin typeface="Andale Mono" charset="0"/>
                <a:ea typeface="Andale Mono" charset="0"/>
                <a:cs typeface="Andale Mono" charset="0"/>
              </a:rPr>
              <a:t>find</a:t>
            </a:r>
          </a:p>
          <a:p>
            <a:pPr algn="ctr"/>
            <a:endParaRPr lang="en-US" sz="3600" dirty="0">
              <a:latin typeface="Andale Mono" charset="0"/>
              <a:ea typeface="Andale Mono" charset="0"/>
              <a:cs typeface="Andale Mono" charset="0"/>
            </a:endParaRPr>
          </a:p>
          <a:p>
            <a:pPr algn="ctr"/>
            <a:r>
              <a:rPr lang="en-US" sz="3600" dirty="0" smtClean="0">
                <a:latin typeface="Andale Mono" charset="0"/>
                <a:ea typeface="Andale Mono" charset="0"/>
                <a:cs typeface="Andale Mono" charset="0"/>
              </a:rPr>
              <a:t>Questions?</a:t>
            </a:r>
            <a:endParaRPr lang="en-US" sz="3600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6392" y="924025"/>
            <a:ext cx="11001675" cy="288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00514" y="3416968"/>
            <a:ext cx="4044697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ndale Mono" charset="0"/>
                <a:ea typeface="Andale Mono" charset="0"/>
                <a:cs typeface="Andale Mono" charset="0"/>
              </a:rPr>
              <a:t>Ahmad Assaf</a:t>
            </a:r>
          </a:p>
          <a:p>
            <a:pPr>
              <a:lnSpc>
                <a:spcPct val="150000"/>
              </a:lnSpc>
            </a:pPr>
            <a:endParaRPr lang="en-US" sz="2400" b="1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  <a:hlinkClick r:id="rId3"/>
              </a:rPr>
              <a:t>http://ahmadassaf.com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@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ahmadaassaf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http://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github.com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/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ahmadassaf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11" y="4877913"/>
            <a:ext cx="260417" cy="26041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185553" y="4482270"/>
            <a:ext cx="257786" cy="25778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524" y="5266167"/>
            <a:ext cx="395705" cy="3957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60710" y="1463573"/>
            <a:ext cx="3325788" cy="485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Data Profiling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261257" y="1130293"/>
            <a:ext cx="1127801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Data </a:t>
            </a:r>
            <a:r>
              <a:rPr lang="en-US" sz="2400" dirty="0" smtClean="0"/>
              <a:t>profiling </a:t>
            </a:r>
            <a:r>
              <a:rPr lang="en-US" sz="2400" dirty="0"/>
              <a:t>is the process of </a:t>
            </a:r>
            <a:r>
              <a:rPr lang="en-US" sz="2400" dirty="0" smtClean="0"/>
              <a:t>creating descriptive </a:t>
            </a:r>
            <a:r>
              <a:rPr lang="en-US" sz="2400" dirty="0"/>
              <a:t>information and collect statistics about that data. It is a </a:t>
            </a:r>
            <a:r>
              <a:rPr lang="en-US" sz="2400" dirty="0" smtClean="0"/>
              <a:t>cardinal activity </a:t>
            </a:r>
            <a:r>
              <a:rPr lang="en-US" sz="2400" dirty="0"/>
              <a:t>when facing an unfamiliar dataset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[Kimball et al. 98,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Manyika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et al. 13]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Profiles reflect the importance of datasets without the need for detailed inspection of the raw data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Profiles are presented as a set of metadata available in formats e.g. JSON, RDF, XML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4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2000" cy="563982"/>
            <a:chOff x="0" y="6322646"/>
            <a:chExt cx="12192000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14498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Profiling Tasks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3137493"/>
            <a:ext cx="115556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Metadata provisioning is one of the Linked Data publishing best practices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ability to automatically check this metadata helps in: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Delaying data entropy (degradation on information content in raw or metadata)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Enhancing data discovery, exploration and reuse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Enhancing spam detection for data portal administrators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750788" y="1917666"/>
            <a:ext cx="1909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Statistical Profiling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163" y="1430806"/>
            <a:ext cx="437176" cy="4371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850340" y="1991485"/>
            <a:ext cx="1925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Metadata Profiling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912" y="1461986"/>
            <a:ext cx="410151" cy="4101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6312" y="1468826"/>
            <a:ext cx="530459" cy="53045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388586" y="1991485"/>
            <a:ext cx="166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Topical Profiling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4706754" y="1337589"/>
            <a:ext cx="2083140" cy="1193855"/>
            <a:chOff x="4706754" y="1337589"/>
            <a:chExt cx="2083140" cy="1193855"/>
          </a:xfrm>
        </p:grpSpPr>
        <p:cxnSp>
          <p:nvCxnSpPr>
            <p:cNvPr id="18" name="Straight Connector 17"/>
            <p:cNvCxnSpPr/>
            <p:nvPr/>
          </p:nvCxnSpPr>
          <p:spPr>
            <a:xfrm flipV="1">
              <a:off x="4706754" y="2512194"/>
              <a:ext cx="2069498" cy="192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4720396" y="1337589"/>
              <a:ext cx="2069498" cy="192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Related Work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5556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err="1" smtClean="0"/>
              <a:t>Flemming’s</a:t>
            </a:r>
            <a:r>
              <a:rPr lang="en-US" sz="2400" dirty="0" smtClean="0"/>
              <a:t> data quality assessment tool</a:t>
            </a:r>
            <a:r>
              <a:rPr lang="en-US" sz="1200" dirty="0" smtClean="0"/>
              <a:t>✝</a:t>
            </a:r>
            <a:r>
              <a:rPr lang="en-US" sz="2400" dirty="0" smtClean="0"/>
              <a:t> Provides metadata assessment based on manual user input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ODI certificate</a:t>
            </a:r>
            <a:r>
              <a:rPr lang="en-US" sz="1100" dirty="0" smtClean="0"/>
              <a:t>✝✝</a:t>
            </a:r>
            <a:r>
              <a:rPr lang="en-US" sz="2400" dirty="0" smtClean="0"/>
              <a:t> provides descriptions of the published data quality in plain English based on an extensive survey filled by the publisher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Project Open Data Dashboard</a:t>
            </a:r>
            <a:r>
              <a:rPr lang="en-US" sz="1200" dirty="0" smtClean="0"/>
              <a:t>✝✝✝</a:t>
            </a:r>
            <a:r>
              <a:rPr lang="en-US" sz="2400" dirty="0" smtClean="0"/>
              <a:t> tracks and measures how US governments implements Open Data principles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</a:t>
            </a:r>
            <a:r>
              <a:rPr lang="en-US" sz="2400" dirty="0" err="1" smtClean="0"/>
              <a:t>Datahub</a:t>
            </a:r>
            <a:r>
              <a:rPr lang="en-US" sz="2400" dirty="0" smtClean="0"/>
              <a:t> Validator</a:t>
            </a:r>
            <a:r>
              <a:rPr lang="en-US" sz="1200" dirty="0" smtClean="0"/>
              <a:t>✝✝✝✝</a:t>
            </a:r>
            <a:r>
              <a:rPr lang="en-US" sz="2400" dirty="0" smtClean="0"/>
              <a:t> gives an overview of data sources cataloged on the </a:t>
            </a:r>
            <a:r>
              <a:rPr lang="en-US" sz="2400" dirty="0" err="1" smtClean="0"/>
              <a:t>datahub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8550031" y="5675491"/>
            <a:ext cx="3645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✝       </a:t>
            </a:r>
            <a:r>
              <a:rPr lang="en-US" sz="900" dirty="0" smtClean="0">
                <a:hlinkClick r:id="rId3"/>
              </a:rPr>
              <a:t>http</a:t>
            </a:r>
            <a:r>
              <a:rPr lang="en-US" sz="900" dirty="0">
                <a:hlinkClick r:id="rId3"/>
              </a:rPr>
              <a:t>://</a:t>
            </a:r>
            <a:r>
              <a:rPr lang="en-US" sz="900" dirty="0" smtClean="0">
                <a:hlinkClick r:id="rId3"/>
              </a:rPr>
              <a:t>linkeddata.informatik.hu-berlin.de/LDSrcAss/datenquelle.php</a:t>
            </a:r>
            <a:r>
              <a:rPr lang="en-US" sz="900" dirty="0" smtClean="0"/>
              <a:t> </a:t>
            </a:r>
          </a:p>
          <a:p>
            <a:r>
              <a:rPr lang="en-US" sz="900" dirty="0" smtClean="0"/>
              <a:t>✝✝     </a:t>
            </a:r>
            <a:r>
              <a:rPr lang="en-US" sz="900" dirty="0" smtClean="0">
                <a:hlinkClick r:id="rId4"/>
              </a:rPr>
              <a:t>https</a:t>
            </a:r>
            <a:r>
              <a:rPr lang="en-US" sz="900" dirty="0">
                <a:hlinkClick r:id="rId4"/>
              </a:rPr>
              <a:t>://certificates.theodi.org</a:t>
            </a:r>
            <a:r>
              <a:rPr lang="en-US" sz="900" dirty="0" smtClean="0">
                <a:hlinkClick r:id="rId4"/>
              </a:rPr>
              <a:t>/</a:t>
            </a:r>
            <a:r>
              <a:rPr lang="en-US" sz="900" dirty="0" smtClean="0"/>
              <a:t> </a:t>
            </a:r>
          </a:p>
          <a:p>
            <a:r>
              <a:rPr lang="en-US" sz="900" dirty="0" smtClean="0"/>
              <a:t>✝✝✝   </a:t>
            </a:r>
            <a:r>
              <a:rPr lang="en-US" sz="900" dirty="0" smtClean="0">
                <a:hlinkClick r:id="rId5"/>
              </a:rPr>
              <a:t>http</a:t>
            </a:r>
            <a:r>
              <a:rPr lang="en-US" sz="900" dirty="0">
                <a:hlinkClick r:id="rId5"/>
              </a:rPr>
              <a:t>://labs.data.gov/dashboard</a:t>
            </a:r>
            <a:r>
              <a:rPr lang="en-US" sz="900" dirty="0" smtClean="0">
                <a:hlinkClick r:id="rId5"/>
              </a:rPr>
              <a:t>/</a:t>
            </a:r>
            <a:r>
              <a:rPr lang="en-US" sz="900" dirty="0" smtClean="0"/>
              <a:t> </a:t>
            </a:r>
          </a:p>
          <a:p>
            <a:r>
              <a:rPr lang="en-US" sz="900" dirty="0" smtClean="0"/>
              <a:t>✝✝✝✝ </a:t>
            </a:r>
            <a:r>
              <a:rPr lang="en-US" sz="900" dirty="0">
                <a:hlinkClick r:id="rId6"/>
              </a:rPr>
              <a:t>http://validator.lod-cloud.net</a:t>
            </a:r>
            <a:r>
              <a:rPr lang="en-US" sz="900" dirty="0" smtClean="0">
                <a:hlinkClick r:id="rId6"/>
              </a:rPr>
              <a:t>/</a:t>
            </a:r>
            <a:r>
              <a:rPr lang="en-US" sz="900" dirty="0" smtClean="0"/>
              <a:t> </a:t>
            </a:r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27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Our Proposal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1130293"/>
            <a:ext cx="11930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Roomba addresses the challenges of automatic validation and generation of descriptive dataset profiles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 smtClean="0"/>
          </a:p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endParaRPr lang="en-US" sz="2000" dirty="0"/>
          </a:p>
        </p:txBody>
      </p:sp>
      <p:pic>
        <p:nvPicPr>
          <p:cNvPr id="9" name="Picture 8" descr="figure-1_architectu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6" y="1625100"/>
            <a:ext cx="9535233" cy="4136098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3404" y="5877477"/>
            <a:ext cx="4531348" cy="395705"/>
            <a:chOff x="63404" y="5877477"/>
            <a:chExt cx="4531348" cy="395705"/>
          </a:xfrm>
        </p:grpSpPr>
        <p:sp>
          <p:nvSpPr>
            <p:cNvPr id="14" name="TextBox 13"/>
            <p:cNvSpPr txBox="1"/>
            <p:nvPr/>
          </p:nvSpPr>
          <p:spPr>
            <a:xfrm>
              <a:off x="417005" y="5981929"/>
              <a:ext cx="41777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Andale Mono" charset="0"/>
                  <a:ea typeface="Andale Mono" charset="0"/>
                  <a:cs typeface="Andale Mono" charset="0"/>
                </a:rPr>
                <a:t>https://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github.com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ahmadassaf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/</a:t>
              </a:r>
              <a:r>
                <a:rPr lang="en-US" sz="1100" dirty="0" err="1" smtClean="0">
                  <a:latin typeface="Andale Mono" charset="0"/>
                  <a:ea typeface="Andale Mono" charset="0"/>
                  <a:cs typeface="Andale Mono" charset="0"/>
                </a:rPr>
                <a:t>opendata</a:t>
              </a:r>
              <a:r>
                <a:rPr lang="en-US" sz="1100" dirty="0" smtClean="0">
                  <a:latin typeface="Andale Mono" charset="0"/>
                  <a:ea typeface="Andale Mono" charset="0"/>
                  <a:cs typeface="Andale Mono" charset="0"/>
                </a:rPr>
                <a:t>-checker/</a:t>
              </a:r>
              <a:endParaRPr lang="en-US" sz="11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04" y="5877477"/>
              <a:ext cx="395705" cy="395705"/>
            </a:xfrm>
            <a:prstGeom prst="rect">
              <a:avLst/>
            </a:prstGeom>
          </p:spPr>
        </p:pic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8026" y="2757825"/>
            <a:ext cx="1803231" cy="1803231"/>
          </a:xfrm>
          <a:prstGeom prst="rect">
            <a:avLst/>
          </a:prstGeom>
        </p:spPr>
      </p:pic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err="1" smtClean="0"/>
                <a:t>i</a:t>
              </a:r>
              <a:r>
                <a:rPr lang="en-US" sz="3200" dirty="0" smtClean="0"/>
                <a:t>) Data Portal Identification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5556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Roomba is extensible to any data portal exposing its functionalities via an external accessible API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This process is important in order to identify the underlying data model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We apply various methods for the portal identification process: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URL inspection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Meta tags inspection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Document Object Model (DOM) inspection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API query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10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ii) Metadata Extraction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7" y="2935638"/>
            <a:ext cx="11555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We divided the metadata information into four main types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3647929"/>
            <a:ext cx="12192000" cy="197575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61257" y="1209228"/>
            <a:ext cx="11555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§"/>
            </a:pPr>
            <a:r>
              <a:rPr lang="en-US" sz="2400" smtClean="0"/>
              <a:t>Roomba currently supports CKAN-based data portals</a:t>
            </a:r>
            <a:endParaRPr lang="en-US" sz="2400" dirty="0" smtClean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2897" y="968566"/>
            <a:ext cx="1873961" cy="1873961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8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iii) Instance and Resource Extraction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8280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The metadata should contain information about the resources associated with the dataset 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Before extracting the resource instance(s), Roomba performs: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Resource metadata validation: Checking the HTTP request HEAD information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Format Validation: Validate resource formats against a linter or a validator e.g. node-csv for CSV files or n3 for N3 and Turtle RDF serializations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endParaRPr lang="en-US" sz="2400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322646"/>
            <a:ext cx="12196123" cy="563982"/>
            <a:chOff x="0" y="6322646"/>
            <a:chExt cx="12196123" cy="563982"/>
          </a:xfrm>
        </p:grpSpPr>
        <p:sp>
          <p:nvSpPr>
            <p:cNvPr id="3" name="Rectangle 2"/>
            <p:cNvSpPr/>
            <p:nvPr/>
          </p:nvSpPr>
          <p:spPr>
            <a:xfrm>
              <a:off x="10331938" y="6322646"/>
              <a:ext cx="1860062" cy="5353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22709" y="6400797"/>
              <a:ext cx="1094149" cy="485831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0" y="6464270"/>
              <a:ext cx="55299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Roomba</a:t>
              </a:r>
              <a:r>
                <a:rPr lang="en-US" sz="1400" dirty="0" smtClean="0">
                  <a:solidFill>
                    <a:schemeClr val="bg1"/>
                  </a:solidFill>
                </a:rPr>
                <a:t> - An </a:t>
              </a:r>
              <a:r>
                <a:rPr lang="en-US" sz="1400" dirty="0">
                  <a:solidFill>
                    <a:schemeClr val="bg1"/>
                  </a:solidFill>
                </a:rPr>
                <a:t>Extensible Framework to Validate and Build Dataset Profiles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324123" y="6330461"/>
              <a:ext cx="1872000" cy="72000"/>
            </a:xfrm>
            <a:prstGeom prst="rect">
              <a:avLst/>
            </a:prstGeom>
            <a:solidFill>
              <a:srgbClr val="1AAE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1257" y="261256"/>
            <a:ext cx="11555601" cy="584775"/>
            <a:chOff x="261257" y="261256"/>
            <a:chExt cx="11555601" cy="584775"/>
          </a:xfrm>
        </p:grpSpPr>
        <p:sp>
          <p:nvSpPr>
            <p:cNvPr id="8" name="TextBox 7"/>
            <p:cNvSpPr txBox="1"/>
            <p:nvPr/>
          </p:nvSpPr>
          <p:spPr>
            <a:xfrm>
              <a:off x="261257" y="261256"/>
              <a:ext cx="1143000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iv) Instance </a:t>
              </a:r>
              <a:r>
                <a:rPr lang="en-US" sz="3200" dirty="0"/>
                <a:t>and Resource </a:t>
              </a:r>
              <a:r>
                <a:rPr lang="en-US" sz="3200" dirty="0" smtClean="0"/>
                <a:t>Extraction - Sampling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61257" y="846031"/>
              <a:ext cx="1155560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261256" y="1077686"/>
            <a:ext cx="115556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Certain datasets contain large amounts of resources. 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A sampler method is introduced to execute various strategies: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b="1" dirty="0" smtClean="0"/>
              <a:t>Random Sampling</a:t>
            </a:r>
            <a:r>
              <a:rPr lang="en-US" sz="2400" dirty="0" smtClean="0"/>
              <a:t>: Randomly select resources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b="1" dirty="0" smtClean="0"/>
              <a:t>Weighted Sampling</a:t>
            </a:r>
            <a:r>
              <a:rPr lang="en-US" sz="2400" dirty="0" smtClean="0"/>
              <a:t>: resource </a:t>
            </a:r>
            <a:r>
              <a:rPr lang="en-US" sz="2400" dirty="0" err="1" smtClean="0"/>
              <a:t>datatype</a:t>
            </a:r>
            <a:r>
              <a:rPr lang="en-US" sz="2400" dirty="0" smtClean="0"/>
              <a:t> properties over the maximum number of </a:t>
            </a:r>
            <a:r>
              <a:rPr lang="en-US" sz="2400" dirty="0" err="1" smtClean="0"/>
              <a:t>datatype</a:t>
            </a:r>
            <a:r>
              <a:rPr lang="en-US" sz="2400" dirty="0" smtClean="0"/>
              <a:t> properties of all dataset resources.</a:t>
            </a:r>
          </a:p>
          <a:p>
            <a:pPr marL="742950" lvl="1" indent="-285750">
              <a:lnSpc>
                <a:spcPct val="150000"/>
              </a:lnSpc>
              <a:buFont typeface="Wingdings" charset="2"/>
              <a:buChar char="§"/>
            </a:pPr>
            <a:r>
              <a:rPr lang="en-US" sz="2400" b="1" dirty="0" smtClean="0"/>
              <a:t>Resource Centrality Sampling</a:t>
            </a:r>
            <a:r>
              <a:rPr lang="en-US" sz="2400" dirty="0" smtClean="0"/>
              <a:t>: resource types over the total number of resources types in the dataset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20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425</TotalTime>
  <Words>1003</Words>
  <Application>Microsoft Macintosh PowerPoint</Application>
  <PresentationFormat>Widescreen</PresentationFormat>
  <Paragraphs>127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Andale Mono</vt:lpstr>
      <vt:lpstr>Calibri</vt:lpstr>
      <vt:lpstr>Calibri Light</vt:lpstr>
      <vt:lpstr>Wingdings</vt:lpstr>
      <vt:lpstr>Retrospect</vt:lpstr>
      <vt:lpstr>Roomba An Extensible Framework to Validate and Build Dataset Profiles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Roomba An Extensible Framework to Validate and Build Dataset Profiles</dc:title>
  <dc:creator>AHMAD ASSAF</dc:creator>
  <cp:lastModifiedBy>AHMAD ASSAF</cp:lastModifiedBy>
  <cp:revision>34</cp:revision>
  <dcterms:created xsi:type="dcterms:W3CDTF">2015-05-27T09:28:42Z</dcterms:created>
  <dcterms:modified xsi:type="dcterms:W3CDTF">2015-05-31T16:47:04Z</dcterms:modified>
</cp:coreProperties>
</file>

<file path=docProps/thumbnail.jpeg>
</file>